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47C8F1-9CC4-4192-836A-8D354D0227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5DF14F-C74D-4D26-9545-DE46350C05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95977-7FAA-450F-AB25-781C1CD7794C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BFABE0-174A-474F-BEB6-6CE134E30C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AD4C43-C3E7-4A97-86CC-36266A8B21D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DF4D8-1466-430B-AA4E-9D1F9A9F5DB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763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4315" y="2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FD6ED-4B51-44E9-A370-54829A31DE27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5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F6B2E-31C8-4332-933E-952F702E9D5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4420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233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22C5-7CA2-4EEB-BFDA-1797D8D68C65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566D-F67C-4B04-BC82-81529BA49A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8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22C5-7CA2-4EEB-BFDA-1797D8D68C65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566D-F67C-4B04-BC82-81529BA49A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76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22C5-7CA2-4EEB-BFDA-1797D8D68C65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566D-F67C-4B04-BC82-81529BA49A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7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22C5-7CA2-4EEB-BFDA-1797D8D68C65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566D-F67C-4B04-BC82-81529BA49A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15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22C5-7CA2-4EEB-BFDA-1797D8D68C65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566D-F67C-4B04-BC82-81529BA49A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74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22C5-7CA2-4EEB-BFDA-1797D8D68C65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566D-F67C-4B04-BC82-81529BA49A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28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22C5-7CA2-4EEB-BFDA-1797D8D68C65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566D-F67C-4B04-BC82-81529BA49A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331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22C5-7CA2-4EEB-BFDA-1797D8D68C65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566D-F67C-4B04-BC82-81529BA49A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72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22C5-7CA2-4EEB-BFDA-1797D8D68C65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566D-F67C-4B04-BC82-81529BA49A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08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22C5-7CA2-4EEB-BFDA-1797D8D68C65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566D-F67C-4B04-BC82-81529BA49A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50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E22C5-7CA2-4EEB-BFDA-1797D8D68C65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566D-F67C-4B04-BC82-81529BA49A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96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E22C5-7CA2-4EEB-BFDA-1797D8D68C65}" type="datetimeFigureOut">
              <a:rPr lang="en-GB" smtClean="0"/>
              <a:t>11/02/2023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1566D-F67C-4B04-BC82-81529BA49A2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09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5010" y="352927"/>
            <a:ext cx="4067507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tx2"/>
                </a:solidFill>
              </a:rPr>
              <a:t>CORSI VELA </a:t>
            </a:r>
          </a:p>
          <a:p>
            <a:r>
              <a:rPr lang="en-GB" sz="2500" b="1" dirty="0">
                <a:solidFill>
                  <a:srgbClr val="C00000"/>
                </a:solidFill>
              </a:rPr>
              <a:t>JUNIORES E CADETTI</a:t>
            </a:r>
          </a:p>
          <a:p>
            <a:r>
              <a:rPr lang="en-GB" sz="3600" dirty="0" smtClean="0">
                <a:solidFill>
                  <a:schemeClr val="accent1"/>
                </a:solidFill>
              </a:rPr>
              <a:t>2023</a:t>
            </a:r>
            <a:endParaRPr lang="en-GB" sz="3600" dirty="0">
              <a:solidFill>
                <a:schemeClr val="accent1"/>
              </a:solidFill>
            </a:endParaRPr>
          </a:p>
          <a:p>
            <a:endParaRPr lang="en-GB" dirty="0">
              <a:solidFill>
                <a:srgbClr val="C00000"/>
              </a:solidFill>
            </a:endParaRPr>
          </a:p>
          <a:p>
            <a:endParaRPr lang="en-GB" sz="2000" b="1" dirty="0">
              <a:solidFill>
                <a:srgbClr val="C00000"/>
              </a:solidFill>
            </a:endParaRPr>
          </a:p>
          <a:p>
            <a:r>
              <a:rPr lang="en-GB" sz="2000" b="1" dirty="0">
                <a:solidFill>
                  <a:srgbClr val="C00000"/>
                </a:solidFill>
              </a:rPr>
              <a:t>CALENDARIO CORSI</a:t>
            </a:r>
            <a:br>
              <a:rPr lang="en-GB" sz="2000" b="1" dirty="0">
                <a:solidFill>
                  <a:srgbClr val="C00000"/>
                </a:solidFill>
              </a:rPr>
            </a:br>
            <a:r>
              <a:rPr lang="en-GB" sz="1600" dirty="0" err="1">
                <a:solidFill>
                  <a:schemeClr val="tx2"/>
                </a:solidFill>
              </a:rPr>
              <a:t>Ogni</a:t>
            </a:r>
            <a:r>
              <a:rPr lang="en-GB" sz="1600" dirty="0">
                <a:solidFill>
                  <a:schemeClr val="tx2"/>
                </a:solidFill>
              </a:rPr>
              <a:t> </a:t>
            </a:r>
            <a:r>
              <a:rPr lang="en-GB" sz="1600" dirty="0" err="1">
                <a:solidFill>
                  <a:schemeClr val="tx2"/>
                </a:solidFill>
              </a:rPr>
              <a:t>corso</a:t>
            </a:r>
            <a:r>
              <a:rPr lang="en-GB" sz="1600" dirty="0">
                <a:solidFill>
                  <a:schemeClr val="tx2"/>
                </a:solidFill>
              </a:rPr>
              <a:t> </a:t>
            </a:r>
            <a:r>
              <a:rPr lang="en-GB" sz="1600" dirty="0" err="1">
                <a:solidFill>
                  <a:schemeClr val="tx2"/>
                </a:solidFill>
              </a:rPr>
              <a:t>si</a:t>
            </a:r>
            <a:r>
              <a:rPr lang="en-GB" sz="1600" dirty="0">
                <a:solidFill>
                  <a:schemeClr val="tx2"/>
                </a:solidFill>
              </a:rPr>
              <a:t> </a:t>
            </a:r>
            <a:r>
              <a:rPr lang="en-GB" sz="1600" dirty="0" err="1">
                <a:solidFill>
                  <a:schemeClr val="tx2"/>
                </a:solidFill>
              </a:rPr>
              <a:t>svolge</a:t>
            </a:r>
            <a:r>
              <a:rPr lang="en-GB" sz="1600" dirty="0">
                <a:solidFill>
                  <a:schemeClr val="tx2"/>
                </a:solidFill>
              </a:rPr>
              <a:t> in 5 </a:t>
            </a:r>
            <a:r>
              <a:rPr lang="en-GB" sz="1600" dirty="0" err="1">
                <a:solidFill>
                  <a:schemeClr val="tx2"/>
                </a:solidFill>
              </a:rPr>
              <a:t>giorni</a:t>
            </a:r>
            <a:r>
              <a:rPr lang="en-GB" sz="1600" dirty="0">
                <a:solidFill>
                  <a:schemeClr val="tx2"/>
                </a:solidFill>
              </a:rPr>
              <a:t/>
            </a:r>
            <a:br>
              <a:rPr lang="en-GB" sz="1600" dirty="0">
                <a:solidFill>
                  <a:schemeClr val="tx2"/>
                </a:solidFill>
              </a:rPr>
            </a:br>
            <a:r>
              <a:rPr lang="en-GB" sz="1600" dirty="0">
                <a:solidFill>
                  <a:schemeClr val="tx2"/>
                </a:solidFill>
              </a:rPr>
              <a:t>dal </a:t>
            </a:r>
            <a:r>
              <a:rPr lang="en-GB" sz="1600" dirty="0" err="1">
                <a:solidFill>
                  <a:schemeClr val="tx2"/>
                </a:solidFill>
              </a:rPr>
              <a:t>lunedí</a:t>
            </a:r>
            <a:r>
              <a:rPr lang="en-GB" sz="1600" dirty="0">
                <a:solidFill>
                  <a:schemeClr val="tx2"/>
                </a:solidFill>
              </a:rPr>
              <a:t> al </a:t>
            </a:r>
            <a:r>
              <a:rPr lang="en-GB" sz="1600" dirty="0" err="1" smtClean="0">
                <a:solidFill>
                  <a:schemeClr val="tx2"/>
                </a:solidFill>
              </a:rPr>
              <a:t>venerdí</a:t>
            </a:r>
            <a:r>
              <a:rPr lang="en-GB" sz="1600" dirty="0" smtClean="0">
                <a:solidFill>
                  <a:schemeClr val="tx2"/>
                </a:solidFill>
              </a:rPr>
              <a:t> </a:t>
            </a:r>
            <a:r>
              <a:rPr lang="en-GB" sz="1600" dirty="0" err="1" smtClean="0">
                <a:solidFill>
                  <a:schemeClr val="tx2"/>
                </a:solidFill>
              </a:rPr>
              <a:t>dalle</a:t>
            </a:r>
            <a:r>
              <a:rPr lang="en-GB" sz="1600" dirty="0" smtClean="0">
                <a:solidFill>
                  <a:schemeClr val="tx2"/>
                </a:solidFill>
              </a:rPr>
              <a:t> 07:30 </a:t>
            </a:r>
            <a:r>
              <a:rPr lang="en-GB" sz="1600" dirty="0" err="1" smtClean="0">
                <a:solidFill>
                  <a:schemeClr val="tx2"/>
                </a:solidFill>
              </a:rPr>
              <a:t>alle</a:t>
            </a:r>
            <a:r>
              <a:rPr lang="en-GB" sz="1600" dirty="0" smtClean="0">
                <a:solidFill>
                  <a:schemeClr val="tx2"/>
                </a:solidFill>
              </a:rPr>
              <a:t> 18:30</a:t>
            </a:r>
            <a:r>
              <a:rPr lang="en-GB" sz="1600" b="1" dirty="0">
                <a:solidFill>
                  <a:srgbClr val="C00000"/>
                </a:solidFill>
              </a:rPr>
              <a:t/>
            </a:r>
            <a:br>
              <a:rPr lang="en-GB" sz="1600" b="1" dirty="0">
                <a:solidFill>
                  <a:srgbClr val="C00000"/>
                </a:solidFill>
              </a:rPr>
            </a:br>
            <a:endParaRPr lang="en-GB" b="1" dirty="0">
              <a:solidFill>
                <a:srgbClr val="C00000"/>
              </a:solidFill>
            </a:endParaRPr>
          </a:p>
          <a:p>
            <a:r>
              <a:rPr lang="en-GB" b="1" dirty="0">
                <a:solidFill>
                  <a:srgbClr val="C00000"/>
                </a:solidFill>
              </a:rPr>
              <a:t>CORSO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12-16 </a:t>
            </a:r>
            <a:r>
              <a:rPr lang="en-GB" dirty="0" smtClean="0">
                <a:solidFill>
                  <a:schemeClr val="tx2"/>
                </a:solidFill>
              </a:rPr>
              <a:t>GIUGNO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19</a:t>
            </a:r>
            <a:r>
              <a:rPr lang="en-GB" dirty="0" smtClean="0">
                <a:solidFill>
                  <a:schemeClr val="tx2"/>
                </a:solidFill>
              </a:rPr>
              <a:t>-23 </a:t>
            </a:r>
            <a:r>
              <a:rPr lang="en-GB" dirty="0" smtClean="0">
                <a:solidFill>
                  <a:schemeClr val="tx2"/>
                </a:solidFill>
              </a:rPr>
              <a:t>GIUGNO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26-30 GIUGNO</a:t>
            </a:r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03</a:t>
            </a:r>
            <a:r>
              <a:rPr lang="en-GB" dirty="0" smtClean="0">
                <a:solidFill>
                  <a:schemeClr val="tx2"/>
                </a:solidFill>
              </a:rPr>
              <a:t>-07 </a:t>
            </a:r>
            <a:r>
              <a:rPr lang="en-GB" dirty="0">
                <a:solidFill>
                  <a:schemeClr val="tx2"/>
                </a:solidFill>
              </a:rPr>
              <a:t>LUGLIO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10-14 </a:t>
            </a:r>
            <a:r>
              <a:rPr lang="en-GB" dirty="0">
                <a:solidFill>
                  <a:schemeClr val="tx2"/>
                </a:solidFill>
              </a:rPr>
              <a:t>LUGLIO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17</a:t>
            </a:r>
            <a:r>
              <a:rPr lang="en-GB" dirty="0" smtClean="0">
                <a:solidFill>
                  <a:schemeClr val="tx2"/>
                </a:solidFill>
              </a:rPr>
              <a:t>-21 LUGLIO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24-28 LUGLIO</a:t>
            </a:r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31</a:t>
            </a:r>
            <a:r>
              <a:rPr lang="en-GB" dirty="0" smtClean="0">
                <a:solidFill>
                  <a:schemeClr val="tx2"/>
                </a:solidFill>
              </a:rPr>
              <a:t>-04 LUGLIO/AGOSTO</a:t>
            </a:r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28-01 AGOSTO/SETTEMBRE</a:t>
            </a:r>
            <a:endParaRPr lang="en-GB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04</a:t>
            </a:r>
            <a:r>
              <a:rPr lang="en-GB" dirty="0" smtClean="0">
                <a:solidFill>
                  <a:schemeClr val="tx2"/>
                </a:solidFill>
              </a:rPr>
              <a:t>-08 SETTEMBRE</a:t>
            </a:r>
            <a:r>
              <a:rPr lang="en-GB" dirty="0">
                <a:solidFill>
                  <a:schemeClr val="tx2"/>
                </a:solidFill>
              </a:rPr>
              <a:t/>
            </a:r>
            <a:br>
              <a:rPr lang="en-GB" dirty="0">
                <a:solidFill>
                  <a:schemeClr val="tx2"/>
                </a:solidFill>
              </a:rPr>
            </a:b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3617" y="458202"/>
            <a:ext cx="2958823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CIRCOLO VELICO SARNICO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endParaRPr lang="en-GB" sz="2000" dirty="0">
              <a:solidFill>
                <a:schemeClr val="tx2"/>
              </a:solidFill>
            </a:endParaRPr>
          </a:p>
          <a:p>
            <a:endParaRPr lang="en-GB" sz="2000" dirty="0">
              <a:solidFill>
                <a:schemeClr val="tx2"/>
              </a:solidFill>
            </a:endParaRP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SCUOLA VELA RICONOSCIUTA F.I.V.</a:t>
            </a:r>
          </a:p>
        </p:txBody>
      </p:sp>
      <p:sp>
        <p:nvSpPr>
          <p:cNvPr id="9" name="Oval 8"/>
          <p:cNvSpPr/>
          <p:nvPr/>
        </p:nvSpPr>
        <p:spPr>
          <a:xfrm>
            <a:off x="4901364" y="858312"/>
            <a:ext cx="802106" cy="77002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931" y="806684"/>
            <a:ext cx="904919" cy="8406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67300" y="3004518"/>
            <a:ext cx="1784418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2"/>
                </a:solidFill>
              </a:rPr>
              <a:t>I </a:t>
            </a:r>
            <a:r>
              <a:rPr lang="en-GB" sz="1400" dirty="0" err="1">
                <a:solidFill>
                  <a:schemeClr val="tx2"/>
                </a:solidFill>
              </a:rPr>
              <a:t>corsi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  <a:r>
              <a:rPr lang="en-GB" sz="1400" dirty="0" err="1">
                <a:solidFill>
                  <a:schemeClr val="tx2"/>
                </a:solidFill>
              </a:rPr>
              <a:t>si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  <a:r>
              <a:rPr lang="en-GB" sz="1400" dirty="0" err="1">
                <a:solidFill>
                  <a:schemeClr val="tx2"/>
                </a:solidFill>
              </a:rPr>
              <a:t>terranno</a:t>
            </a:r>
            <a:r>
              <a:rPr lang="en-GB" sz="1400" dirty="0">
                <a:solidFill>
                  <a:schemeClr val="tx2"/>
                </a:solidFill>
              </a:rPr>
              <a:t> al</a:t>
            </a:r>
            <a:br>
              <a:rPr lang="en-GB" sz="1400" dirty="0">
                <a:solidFill>
                  <a:schemeClr val="tx2"/>
                </a:solidFill>
              </a:rPr>
            </a:br>
            <a:r>
              <a:rPr lang="en-GB" sz="1400" dirty="0" err="1">
                <a:solidFill>
                  <a:schemeClr val="tx2"/>
                </a:solidFill>
              </a:rPr>
              <a:t>raggiungimento</a:t>
            </a:r>
            <a:r>
              <a:rPr lang="en-GB" sz="1400" dirty="0">
                <a:solidFill>
                  <a:schemeClr val="tx2"/>
                </a:solidFill>
              </a:rPr>
              <a:t> di</a:t>
            </a:r>
          </a:p>
          <a:p>
            <a:r>
              <a:rPr lang="en-GB" sz="1400" dirty="0" err="1">
                <a:solidFill>
                  <a:schemeClr val="tx2"/>
                </a:solidFill>
              </a:rPr>
              <a:t>almeno</a:t>
            </a:r>
            <a:r>
              <a:rPr lang="en-GB" sz="1400" dirty="0">
                <a:solidFill>
                  <a:schemeClr val="tx2"/>
                </a:solidFill>
              </a:rPr>
              <a:t> 4 </a:t>
            </a:r>
            <a:r>
              <a:rPr lang="en-GB" sz="1400" dirty="0" err="1">
                <a:solidFill>
                  <a:schemeClr val="tx2"/>
                </a:solidFill>
              </a:rPr>
              <a:t>iscritti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67300" y="4268378"/>
            <a:ext cx="1790700" cy="7193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noAutofit/>
          </a:bodyPr>
          <a:lstStyle/>
          <a:p>
            <a:r>
              <a:rPr lang="en-GB" sz="1400" dirty="0" err="1">
                <a:solidFill>
                  <a:schemeClr val="tx2"/>
                </a:solidFill>
              </a:rPr>
              <a:t>Corsi</a:t>
            </a:r>
            <a:r>
              <a:rPr lang="en-GB" sz="1400" dirty="0">
                <a:solidFill>
                  <a:schemeClr val="tx2"/>
                </a:solidFill>
              </a:rPr>
              <a:t> in </a:t>
            </a:r>
            <a:r>
              <a:rPr lang="en-GB" sz="1400" dirty="0" err="1">
                <a:solidFill>
                  <a:schemeClr val="tx2"/>
                </a:solidFill>
              </a:rPr>
              <a:t>altre</a:t>
            </a:r>
            <a:r>
              <a:rPr lang="en-GB" sz="1400" dirty="0">
                <a:solidFill>
                  <a:schemeClr val="tx2"/>
                </a:solidFill>
              </a:rPr>
              <a:t> date</a:t>
            </a:r>
            <a:br>
              <a:rPr lang="en-GB" sz="1400" dirty="0">
                <a:solidFill>
                  <a:schemeClr val="tx2"/>
                </a:solidFill>
              </a:rPr>
            </a:br>
            <a:r>
              <a:rPr lang="en-GB" sz="1400" dirty="0" err="1">
                <a:solidFill>
                  <a:schemeClr val="tx2"/>
                </a:solidFill>
              </a:rPr>
              <a:t>potranno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  <a:r>
              <a:rPr lang="en-GB" sz="1400" dirty="0" err="1">
                <a:solidFill>
                  <a:schemeClr val="tx2"/>
                </a:solidFill>
              </a:rPr>
              <a:t>essere</a:t>
            </a:r>
            <a:r>
              <a:rPr lang="en-GB" sz="1400" dirty="0">
                <a:solidFill>
                  <a:schemeClr val="tx2"/>
                </a:solidFill>
              </a:rPr>
              <a:t/>
            </a:r>
            <a:br>
              <a:rPr lang="en-GB" sz="1400" dirty="0">
                <a:solidFill>
                  <a:schemeClr val="tx2"/>
                </a:solidFill>
              </a:rPr>
            </a:br>
            <a:r>
              <a:rPr lang="en-GB" sz="1400" dirty="0" err="1">
                <a:solidFill>
                  <a:schemeClr val="tx2"/>
                </a:solidFill>
              </a:rPr>
              <a:t>organizzati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  <a:r>
              <a:rPr lang="en-GB" sz="1400" dirty="0" err="1">
                <a:solidFill>
                  <a:schemeClr val="tx2"/>
                </a:solidFill>
              </a:rPr>
              <a:t>su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  <a:r>
              <a:rPr lang="en-GB" sz="1400" dirty="0" err="1">
                <a:solidFill>
                  <a:schemeClr val="tx2"/>
                </a:solidFill>
              </a:rPr>
              <a:t>richiesta</a:t>
            </a:r>
            <a:endParaRPr lang="en-GB" sz="1400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61018" y="5512883"/>
            <a:ext cx="1790700" cy="7193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noAutofit/>
          </a:bodyPr>
          <a:lstStyle/>
          <a:p>
            <a:r>
              <a:rPr lang="en-GB" sz="1400" dirty="0">
                <a:solidFill>
                  <a:schemeClr val="tx2"/>
                </a:solidFill>
              </a:rPr>
              <a:t>I </a:t>
            </a:r>
            <a:r>
              <a:rPr lang="en-GB" sz="1400" dirty="0" err="1">
                <a:solidFill>
                  <a:schemeClr val="tx2"/>
                </a:solidFill>
              </a:rPr>
              <a:t>corsi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  <a:r>
              <a:rPr lang="en-GB" sz="1400" dirty="0" err="1">
                <a:solidFill>
                  <a:schemeClr val="tx2"/>
                </a:solidFill>
              </a:rPr>
              <a:t>si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  <a:r>
              <a:rPr lang="en-GB" sz="1400" dirty="0" err="1">
                <a:solidFill>
                  <a:schemeClr val="tx2"/>
                </a:solidFill>
              </a:rPr>
              <a:t>terranno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  <a:br>
              <a:rPr lang="en-GB" sz="1400" dirty="0">
                <a:solidFill>
                  <a:schemeClr val="tx2"/>
                </a:solidFill>
              </a:rPr>
            </a:br>
            <a:r>
              <a:rPr lang="en-GB" sz="1400" dirty="0" err="1">
                <a:solidFill>
                  <a:schemeClr val="tx2"/>
                </a:solidFill>
              </a:rPr>
              <a:t>presso</a:t>
            </a:r>
            <a:r>
              <a:rPr lang="en-GB" sz="1400" dirty="0">
                <a:solidFill>
                  <a:schemeClr val="tx2"/>
                </a:solidFill>
              </a:rPr>
              <a:t> la </a:t>
            </a:r>
            <a:r>
              <a:rPr lang="en-GB" sz="1400" dirty="0" err="1">
                <a:solidFill>
                  <a:schemeClr val="tx2"/>
                </a:solidFill>
              </a:rPr>
              <a:t>sede</a:t>
            </a:r>
            <a:r>
              <a:rPr lang="en-GB" sz="1400" dirty="0">
                <a:solidFill>
                  <a:schemeClr val="tx2"/>
                </a:solidFill>
              </a:rPr>
              <a:t> del </a:t>
            </a:r>
            <a:br>
              <a:rPr lang="en-GB" sz="1400" dirty="0">
                <a:solidFill>
                  <a:schemeClr val="tx2"/>
                </a:solidFill>
              </a:rPr>
            </a:br>
            <a:r>
              <a:rPr lang="en-GB" sz="1400" dirty="0" err="1">
                <a:solidFill>
                  <a:schemeClr val="tx2"/>
                </a:solidFill>
              </a:rPr>
              <a:t>Circolo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  <a:r>
              <a:rPr lang="en-GB" sz="1400" dirty="0" err="1">
                <a:solidFill>
                  <a:schemeClr val="tx2"/>
                </a:solidFill>
              </a:rPr>
              <a:t>Velico</a:t>
            </a:r>
            <a:r>
              <a:rPr lang="en-GB" sz="1400" dirty="0">
                <a:solidFill>
                  <a:schemeClr val="tx2"/>
                </a:solidFill>
              </a:rPr>
              <a:t> </a:t>
            </a:r>
            <a:r>
              <a:rPr lang="en-GB" sz="1400" dirty="0" err="1">
                <a:solidFill>
                  <a:schemeClr val="tx2"/>
                </a:solidFill>
              </a:rPr>
              <a:t>Sarnico</a:t>
            </a:r>
            <a:endParaRPr lang="en-GB" sz="1400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7300" y="6746358"/>
            <a:ext cx="1790700" cy="1076842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no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Via </a:t>
            </a:r>
            <a:r>
              <a:rPr lang="en-GB" sz="1400" dirty="0" err="1">
                <a:solidFill>
                  <a:schemeClr val="bg1"/>
                </a:solidFill>
              </a:rPr>
              <a:t>Predore</a:t>
            </a:r>
            <a:r>
              <a:rPr lang="en-GB" sz="1400" dirty="0">
                <a:solidFill>
                  <a:schemeClr val="bg1"/>
                </a:solidFill>
              </a:rPr>
              <a:t>, 16</a:t>
            </a:r>
            <a:br>
              <a:rPr lang="en-GB" sz="1400" dirty="0">
                <a:solidFill>
                  <a:schemeClr val="bg1"/>
                </a:solidFill>
              </a:rPr>
            </a:br>
            <a:r>
              <a:rPr lang="en-GB" sz="1400" dirty="0" err="1">
                <a:solidFill>
                  <a:schemeClr val="bg1"/>
                </a:solidFill>
              </a:rPr>
              <a:t>Sarnico</a:t>
            </a:r>
            <a:r>
              <a:rPr lang="en-GB" sz="1400" dirty="0">
                <a:solidFill>
                  <a:schemeClr val="bg1"/>
                </a:solidFill>
              </a:rPr>
              <a:t> (BG)</a:t>
            </a:r>
          </a:p>
          <a:p>
            <a:r>
              <a:rPr lang="en-GB" sz="1400" dirty="0">
                <a:solidFill>
                  <a:schemeClr val="bg1"/>
                </a:solidFill>
              </a:rPr>
              <a:t>Tel. </a:t>
            </a:r>
            <a:r>
              <a:rPr lang="en-GB" sz="1400" dirty="0" smtClean="0">
                <a:solidFill>
                  <a:schemeClr val="bg1"/>
                </a:solidFill>
              </a:rPr>
              <a:t>3391679786 -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       3394344048</a:t>
            </a:r>
            <a:endParaRPr lang="en-GB" sz="1400" dirty="0">
              <a:solidFill>
                <a:schemeClr val="bg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26" y="8752219"/>
            <a:ext cx="1353373" cy="105544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018" y="8653884"/>
            <a:ext cx="1509539" cy="100635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2" y="8653884"/>
            <a:ext cx="1252116" cy="125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295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364" y="207818"/>
            <a:ext cx="6165272" cy="1084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C00000"/>
                </a:solidFill>
              </a:rPr>
              <a:t>COSTI</a:t>
            </a:r>
          </a:p>
          <a:p>
            <a:r>
              <a:rPr lang="it-IT" sz="1600" dirty="0">
                <a:solidFill>
                  <a:schemeClr val="tx2"/>
                </a:solidFill>
              </a:rPr>
              <a:t>BASE/PERFEZIONAMENTO </a:t>
            </a:r>
            <a:r>
              <a:rPr lang="it-IT" b="1" dirty="0">
                <a:solidFill>
                  <a:srgbClr val="C00000"/>
                </a:solidFill>
              </a:rPr>
              <a:t>€ </a:t>
            </a:r>
            <a:r>
              <a:rPr lang="it-IT" b="1" dirty="0" smtClean="0">
                <a:solidFill>
                  <a:srgbClr val="C00000"/>
                </a:solidFill>
              </a:rPr>
              <a:t>180</a:t>
            </a:r>
            <a:r>
              <a:rPr lang="it-IT" b="1" dirty="0">
                <a:solidFill>
                  <a:srgbClr val="C00000"/>
                </a:solidFill>
              </a:rPr>
              <a:t>, 00</a:t>
            </a:r>
          </a:p>
          <a:p>
            <a:r>
              <a:rPr lang="it-IT" sz="1600" dirty="0">
                <a:solidFill>
                  <a:schemeClr val="tx2"/>
                </a:solidFill>
              </a:rPr>
              <a:t>LA QUOTA DI ISCRIZIONE COMPRENDE: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2"/>
                </a:solidFill>
              </a:rPr>
              <a:t>ISCRIZIONE A SOCIO CVS;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chemeClr val="tx2"/>
                </a:solidFill>
              </a:rPr>
              <a:t>TESSERA FEDERAZIONE ITALIANA </a:t>
            </a:r>
            <a:r>
              <a:rPr lang="it-IT" sz="1600" dirty="0" smtClean="0">
                <a:solidFill>
                  <a:schemeClr val="tx2"/>
                </a:solidFill>
              </a:rPr>
              <a:t>VELA;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2"/>
                </a:solidFill>
              </a:rPr>
              <a:t>PRANZO.</a:t>
            </a:r>
            <a:endParaRPr lang="it-IT" sz="1600" dirty="0">
              <a:solidFill>
                <a:schemeClr val="tx2"/>
              </a:solidFill>
            </a:endParaRPr>
          </a:p>
          <a:p>
            <a:r>
              <a:rPr lang="it-IT" sz="1200" dirty="0">
                <a:solidFill>
                  <a:schemeClr val="tx2"/>
                </a:solidFill>
              </a:rPr>
              <a:t>SCONTI DEL 10% PER RESIDENTI A SARNICO E DEL 15% PER L’ISCRIZIONE DEL SECONDO FIGLIO.</a:t>
            </a:r>
          </a:p>
          <a:p>
            <a:r>
              <a:rPr lang="it-IT" sz="1200" dirty="0">
                <a:solidFill>
                  <a:schemeClr val="tx2"/>
                </a:solidFill>
              </a:rPr>
              <a:t>PER FREQUENZA DI PIÙ CORSI, È PREVISTO UNO SCONTO PARI AL 10% A PARTIRE DAL SECONDO CORSO E SUCCESSIVI, SVOLTI SEMPRE NEL </a:t>
            </a:r>
            <a:r>
              <a:rPr lang="it-IT" sz="1200" dirty="0" smtClean="0">
                <a:solidFill>
                  <a:schemeClr val="tx2"/>
                </a:solidFill>
              </a:rPr>
              <a:t>2023 . SCONTI NON CUMULATIVI.</a:t>
            </a:r>
            <a:endParaRPr lang="it-IT" sz="1200" dirty="0">
              <a:solidFill>
                <a:schemeClr val="tx2"/>
              </a:solidFill>
            </a:endParaRPr>
          </a:p>
          <a:p>
            <a:endParaRPr lang="it-IT" sz="1400" dirty="0">
              <a:solidFill>
                <a:schemeClr val="tx2"/>
              </a:solidFill>
            </a:endParaRPr>
          </a:p>
          <a:p>
            <a:r>
              <a:rPr lang="it-IT" sz="2000" b="1" dirty="0">
                <a:solidFill>
                  <a:srgbClr val="C00000"/>
                </a:solidFill>
              </a:rPr>
              <a:t>IMBARCAZIONI</a:t>
            </a:r>
          </a:p>
          <a:p>
            <a:r>
              <a:rPr lang="it-IT" sz="1600" dirty="0">
                <a:solidFill>
                  <a:schemeClr val="tx2"/>
                </a:solidFill>
              </a:rPr>
              <a:t>RS-FEVA: LUNGHEZZA 3,64 M – LARGHEZZA 1,42 M – PESO 63 KG</a:t>
            </a:r>
          </a:p>
          <a:p>
            <a:r>
              <a:rPr lang="it-IT" sz="1600" dirty="0">
                <a:solidFill>
                  <a:schemeClr val="tx2"/>
                </a:solidFill>
              </a:rPr>
              <a:t>OPTIMIST: LUNGHEZZA 2,30 M – LARGHEZZA 1,13 M – PESO 35 KG </a:t>
            </a:r>
          </a:p>
          <a:p>
            <a:endParaRPr lang="it-IT" dirty="0"/>
          </a:p>
          <a:p>
            <a:r>
              <a:rPr lang="it-IT" sz="2000" b="1" dirty="0">
                <a:solidFill>
                  <a:srgbClr val="C00000"/>
                </a:solidFill>
              </a:rPr>
              <a:t>ALTRE INFORMAZIONI</a:t>
            </a:r>
          </a:p>
          <a:p>
            <a:r>
              <a:rPr lang="it-IT" sz="1600" b="1" dirty="0">
                <a:solidFill>
                  <a:schemeClr val="tx2"/>
                </a:solidFill>
              </a:rPr>
              <a:t>REQUISITI:</a:t>
            </a:r>
          </a:p>
          <a:p>
            <a:r>
              <a:rPr lang="it-IT" sz="1400" dirty="0">
                <a:solidFill>
                  <a:schemeClr val="tx2"/>
                </a:solidFill>
              </a:rPr>
              <a:t>È NECESSARIO SAPERE NUOTARE ED AVERE UNA ETÀ MAGGIORE DI ANNI SEI</a:t>
            </a:r>
            <a:r>
              <a:rPr lang="it-IT" sz="1600" dirty="0">
                <a:solidFill>
                  <a:schemeClr val="tx2"/>
                </a:solidFill>
              </a:rPr>
              <a:t>.</a:t>
            </a:r>
          </a:p>
          <a:p>
            <a:r>
              <a:rPr lang="it-IT" sz="1600" b="1" dirty="0">
                <a:solidFill>
                  <a:schemeClr val="tx2"/>
                </a:solidFill>
              </a:rPr>
              <a:t>CERTIFICATO MEDICO:</a:t>
            </a:r>
          </a:p>
          <a:p>
            <a:pPr algn="just"/>
            <a:r>
              <a:rPr lang="it-IT" sz="1400" dirty="0">
                <a:solidFill>
                  <a:schemeClr val="tx2"/>
                </a:solidFill>
              </a:rPr>
              <a:t>AL MOMENTO DELL’ISCRIZIONE DOVRÀ ESSERE CONSEGNATO CERTIFICATO</a:t>
            </a:r>
          </a:p>
          <a:p>
            <a:pPr algn="just"/>
            <a:r>
              <a:rPr lang="it-IT" sz="1400" dirty="0">
                <a:solidFill>
                  <a:schemeClr val="tx2"/>
                </a:solidFill>
              </a:rPr>
              <a:t>MEDICO DI IDONEITÀ SPORTIVA NON </a:t>
            </a:r>
            <a:r>
              <a:rPr lang="it-IT" sz="1400" dirty="0" smtClean="0">
                <a:solidFill>
                  <a:schemeClr val="tx2"/>
                </a:solidFill>
              </a:rPr>
              <a:t>AGONISTICA CON ECG VALEVOLE </a:t>
            </a:r>
            <a:r>
              <a:rPr lang="it-IT" sz="1400" dirty="0">
                <a:solidFill>
                  <a:schemeClr val="tx2"/>
                </a:solidFill>
              </a:rPr>
              <a:t>PER TUTTA </a:t>
            </a:r>
            <a:r>
              <a:rPr lang="it-IT" sz="1400" dirty="0" smtClean="0">
                <a:solidFill>
                  <a:schemeClr val="tx2"/>
                </a:solidFill>
              </a:rPr>
              <a:t>LA DURATA </a:t>
            </a:r>
            <a:r>
              <a:rPr lang="it-IT" sz="1400" dirty="0">
                <a:solidFill>
                  <a:schemeClr val="tx2"/>
                </a:solidFill>
              </a:rPr>
              <a:t>DEL CORSO, SENZA IL QUALE L’ISCRIZIONE NON VERRÀ ACCETTATA.</a:t>
            </a:r>
          </a:p>
          <a:p>
            <a:endParaRPr lang="it-IT" dirty="0"/>
          </a:p>
          <a:p>
            <a:r>
              <a:rPr lang="it-IT" sz="2000" b="1" dirty="0">
                <a:solidFill>
                  <a:srgbClr val="C00000"/>
                </a:solidFill>
              </a:rPr>
              <a:t>CONTATTI</a:t>
            </a:r>
          </a:p>
          <a:p>
            <a:r>
              <a:rPr lang="it-IT" sz="1600" dirty="0">
                <a:solidFill>
                  <a:schemeClr val="tx2"/>
                </a:solidFill>
              </a:rPr>
              <a:t>RESPONSABILE SCUOLA VELA </a:t>
            </a:r>
            <a:r>
              <a:rPr lang="it-IT" sz="1600" dirty="0" smtClean="0">
                <a:solidFill>
                  <a:schemeClr val="tx2"/>
                </a:solidFill>
              </a:rPr>
              <a:t>PEZZONI </a:t>
            </a:r>
            <a:r>
              <a:rPr lang="it-IT" sz="1600" dirty="0" smtClean="0">
                <a:solidFill>
                  <a:schemeClr val="tx2"/>
                </a:solidFill>
              </a:rPr>
              <a:t>GIOVANNI</a:t>
            </a:r>
          </a:p>
          <a:p>
            <a:r>
              <a:rPr lang="it-IT" sz="1600" dirty="0" smtClean="0">
                <a:solidFill>
                  <a:schemeClr val="tx2"/>
                </a:solidFill>
              </a:rPr>
              <a:t>ISTRUTTORE FEDERALE PEZZONI REBECCA </a:t>
            </a:r>
          </a:p>
          <a:p>
            <a:r>
              <a:rPr lang="it-IT" sz="1600" dirty="0" smtClean="0">
                <a:solidFill>
                  <a:schemeClr val="tx2"/>
                </a:solidFill>
              </a:rPr>
              <a:t>AIUTO ISTRUTTORE FEDERALE DORNA ELISABETTA</a:t>
            </a:r>
            <a:endParaRPr lang="it-IT" sz="1600" dirty="0">
              <a:solidFill>
                <a:schemeClr val="tx2"/>
              </a:solidFill>
            </a:endParaRPr>
          </a:p>
          <a:p>
            <a:r>
              <a:rPr lang="it-IT" sz="1600" dirty="0" smtClean="0">
                <a:solidFill>
                  <a:schemeClr val="tx2"/>
                </a:solidFill>
              </a:rPr>
              <a:t>Cell: 339 43 44048 ; 339 16 79786 </a:t>
            </a:r>
            <a:r>
              <a:rPr lang="it-IT" sz="1600" dirty="0" smtClean="0">
                <a:solidFill>
                  <a:schemeClr val="tx2"/>
                </a:solidFill>
              </a:rPr>
              <a:t> – </a:t>
            </a:r>
            <a:r>
              <a:rPr lang="it-IT" sz="1600" u="sng" dirty="0" smtClean="0">
                <a:solidFill>
                  <a:schemeClr val="tx2"/>
                </a:solidFill>
              </a:rPr>
              <a:t>scuolavela</a:t>
            </a:r>
            <a:r>
              <a:rPr lang="it-IT" sz="1600" u="sng" dirty="0" smtClean="0">
                <a:solidFill>
                  <a:schemeClr val="tx2"/>
                </a:solidFill>
              </a:rPr>
              <a:t>.circolovelicosarnico@gmail.com</a:t>
            </a:r>
            <a:endParaRPr lang="it-IT" sz="1600" u="sng" dirty="0">
              <a:solidFill>
                <a:schemeClr val="tx2"/>
              </a:solidFill>
            </a:endParaRPr>
          </a:p>
          <a:p>
            <a:endParaRPr lang="it-IT" sz="1600" dirty="0">
              <a:solidFill>
                <a:schemeClr val="tx2"/>
              </a:solidFill>
            </a:endParaRPr>
          </a:p>
          <a:p>
            <a:r>
              <a:rPr lang="it-IT" sz="1400" b="1" dirty="0">
                <a:solidFill>
                  <a:srgbClr val="C00000"/>
                </a:solidFill>
              </a:rPr>
              <a:t>PER MAGGIORI INFORMAZIONI VISITA IL SITO WWW.CIRCOLOVELICOSARNICO.IT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algn="ctr"/>
            <a:r>
              <a:rPr lang="it-IT" sz="1400" dirty="0">
                <a:solidFill>
                  <a:schemeClr val="tx2"/>
                </a:solidFill>
              </a:rPr>
              <a:t>Circolo Velico Sarnico</a:t>
            </a:r>
            <a:br>
              <a:rPr lang="it-IT" sz="1400" dirty="0">
                <a:solidFill>
                  <a:schemeClr val="tx2"/>
                </a:solidFill>
              </a:rPr>
            </a:br>
            <a:r>
              <a:rPr lang="it-IT" sz="1100" dirty="0">
                <a:solidFill>
                  <a:schemeClr val="tx2"/>
                </a:solidFill>
              </a:rPr>
              <a:t>Via Predore, 16 - Sarnico (BG) | 035 911710 | info@circolovelicosarnico.it | www.circolovelicosarnico.it</a:t>
            </a:r>
          </a:p>
          <a:p>
            <a:endParaRPr lang="it-IT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4" y="8033333"/>
            <a:ext cx="1353373" cy="10554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756" y="7934998"/>
            <a:ext cx="1509539" cy="10063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140" y="7934998"/>
            <a:ext cx="1252116" cy="125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55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311</Words>
  <Application>Microsoft Office PowerPoint</Application>
  <PresentationFormat>A4 (21x29,7 cm)</PresentationFormat>
  <Paragraphs>66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Presentazione standard di PowerPoint</vt:lpstr>
      <vt:lpstr>Presentazione standard di PowerPoint</vt:lpstr>
    </vt:vector>
  </TitlesOfParts>
  <Company>Vodafone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Lozza, Marco, Vodafone Group</dc:creator>
  <cp:lastModifiedBy>Desktop</cp:lastModifiedBy>
  <cp:revision>26</cp:revision>
  <cp:lastPrinted>2019-02-25T08:57:18Z</cp:lastPrinted>
  <dcterms:created xsi:type="dcterms:W3CDTF">2017-04-21T09:20:40Z</dcterms:created>
  <dcterms:modified xsi:type="dcterms:W3CDTF">2023-02-11T13:47:00Z</dcterms:modified>
</cp:coreProperties>
</file>